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92" r:id="rId7"/>
    <p:sldId id="295" r:id="rId8"/>
    <p:sldId id="261" r:id="rId9"/>
    <p:sldId id="262" r:id="rId10"/>
    <p:sldId id="294" r:id="rId11"/>
    <p:sldId id="263" r:id="rId12"/>
    <p:sldId id="269" r:id="rId13"/>
    <p:sldId id="266" r:id="rId14"/>
    <p:sldId id="264" r:id="rId15"/>
    <p:sldId id="268" r:id="rId16"/>
    <p:sldId id="277" r:id="rId17"/>
    <p:sldId id="288" r:id="rId18"/>
    <p:sldId id="282" r:id="rId19"/>
    <p:sldId id="283" r:id="rId20"/>
    <p:sldId id="284" r:id="rId21"/>
    <p:sldId id="285" r:id="rId22"/>
    <p:sldId id="265" r:id="rId23"/>
    <p:sldId id="267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8" r:id="rId32"/>
    <p:sldId id="279" r:id="rId33"/>
    <p:sldId id="280" r:id="rId34"/>
    <p:sldId id="281" r:id="rId35"/>
    <p:sldId id="289" r:id="rId36"/>
    <p:sldId id="286" r:id="rId37"/>
    <p:sldId id="290" r:id="rId38"/>
    <p:sldId id="291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7006"/>
  </p:normalViewPr>
  <p:slideViewPr>
    <p:cSldViewPr snapToGrid="0">
      <p:cViewPr varScale="1">
        <p:scale>
          <a:sx n="135" d="100"/>
          <a:sy n="135" d="100"/>
        </p:scale>
        <p:origin x="21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3/3/25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86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3/3/25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3/3/25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3/3/25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UBA-Posgrado-Inteligencia-Artificial/aprendizaje_maquina_II" TargetMode="External"/><Relationship Id="rId2" Type="http://schemas.openxmlformats.org/officeDocument/2006/relationships/hyperlink" Target="https://campusposgrado.fi.uba.ar/course/view.php?id=24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cundolucianna@gmail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facundolucianna/amq2-service-ml/tree/example_implement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Operaciones de Aprendizaje Automático 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10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Estrategias de despliegue. Sirviendo modelos. Propiedades del entorno de ejecución de un modelo. Predicción en lotes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997348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Desplegado on-line. </a:t>
            </a:r>
            <a:r>
              <a:rPr lang="es-ES_tradnl" dirty="0" err="1"/>
              <a:t>APIs</a:t>
            </a:r>
            <a:r>
              <a:rPr lang="es-ES_tradnl" dirty="0"/>
              <a:t> y Microservicios. REST API. Implementación de REST </a:t>
            </a:r>
            <a:r>
              <a:rPr lang="es-ES_tradnl" dirty="0" err="1"/>
              <a:t>APIs</a:t>
            </a:r>
            <a:r>
              <a:rPr lang="es-ES_tradnl" dirty="0"/>
              <a:t> en Python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08431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3926789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Sirviendo modelos en el mundo real. Estrategias de implementación. Ejemplo de servicios de modelos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928E63C-9661-AF7A-BB5E-E5AA19D9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3" y="6220777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338001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 err="1"/>
              <a:t>Designing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. </a:t>
            </a:r>
            <a:r>
              <a:rPr lang="es-ES_tradnl" dirty="0" err="1"/>
              <a:t>An</a:t>
            </a:r>
            <a:r>
              <a:rPr lang="es-ES_tradnl" dirty="0"/>
              <a:t> Iterative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- Chip Huyen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Python: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production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examplesv</a:t>
            </a:r>
            <a:r>
              <a:rPr lang="es-ES_tradnl" dirty="0"/>
              <a:t> - Andrew P. </a:t>
            </a:r>
            <a:r>
              <a:rPr lang="es-ES_tradnl" dirty="0" err="1"/>
              <a:t>McMahon</a:t>
            </a:r>
            <a:r>
              <a:rPr lang="es-ES_tradnl" dirty="0"/>
              <a:t>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Rapidly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r>
              <a:rPr lang="es-ES_tradnl" dirty="0"/>
              <a:t>, test, and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cycles</a:t>
            </a:r>
            <a:r>
              <a:rPr lang="es-ES_tradnl" dirty="0"/>
              <a:t> at </a:t>
            </a:r>
            <a:r>
              <a:rPr lang="es-ES_tradnl" dirty="0" err="1"/>
              <a:t>scale</a:t>
            </a:r>
            <a:r>
              <a:rPr lang="es-ES_tradnl" dirty="0"/>
              <a:t> - Emmanuel Raj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Introducing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Scale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Enterprise -  Mark </a:t>
            </a:r>
            <a:r>
              <a:rPr lang="es-ES_tradnl" dirty="0" err="1"/>
              <a:t>Treveil</a:t>
            </a:r>
            <a:r>
              <a:rPr lang="es-ES_tradnl" dirty="0"/>
              <a:t>, Nicolas </a:t>
            </a:r>
            <a:r>
              <a:rPr lang="es-ES_tradnl" dirty="0" err="1"/>
              <a:t>Omont</a:t>
            </a:r>
            <a:r>
              <a:rPr lang="es-ES_tradnl" dirty="0"/>
              <a:t>, Clément </a:t>
            </a:r>
            <a:r>
              <a:rPr lang="es-ES_tradnl" dirty="0" err="1"/>
              <a:t>Stenac</a:t>
            </a:r>
            <a:r>
              <a:rPr lang="es-ES_tradnl" dirty="0"/>
              <a:t>, Kenji Lefevre, Du </a:t>
            </a:r>
            <a:r>
              <a:rPr lang="es-ES_tradnl" dirty="0" err="1"/>
              <a:t>Phan</a:t>
            </a:r>
            <a:r>
              <a:rPr lang="es-ES_tradnl" dirty="0"/>
              <a:t>, Joachim </a:t>
            </a:r>
            <a:r>
              <a:rPr lang="es-ES_tradnl" dirty="0" err="1"/>
              <a:t>Zentici</a:t>
            </a:r>
            <a:r>
              <a:rPr lang="es-ES_tradnl" dirty="0"/>
              <a:t>, Adrien </a:t>
            </a:r>
            <a:r>
              <a:rPr lang="es-ES_tradnl" dirty="0" err="1"/>
              <a:t>Lavoillotte</a:t>
            </a:r>
            <a:r>
              <a:rPr lang="es-ES_tradnl" dirty="0"/>
              <a:t>, Makoto Miyazaki, Lynn </a:t>
            </a:r>
            <a:r>
              <a:rPr lang="es-ES_tradnl" dirty="0" err="1"/>
              <a:t>Heidmann</a:t>
            </a:r>
            <a:r>
              <a:rPr lang="es-ES_tradnl" dirty="0"/>
              <a:t> (Ed. O’Reilly)</a:t>
            </a:r>
          </a:p>
          <a:p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Operationalizing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-  Noah </a:t>
            </a:r>
            <a:r>
              <a:rPr lang="es-ES_tradnl" dirty="0" err="1"/>
              <a:t>Gift</a:t>
            </a:r>
            <a:r>
              <a:rPr lang="es-ES_tradnl" dirty="0"/>
              <a:t>, Alfredo Deza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- </a:t>
            </a:r>
            <a:r>
              <a:rPr lang="es-ES_tradnl" dirty="0" err="1"/>
              <a:t>Andriy</a:t>
            </a:r>
            <a:r>
              <a:rPr lang="es-ES_tradnl" dirty="0"/>
              <a:t> </a:t>
            </a:r>
            <a:r>
              <a:rPr lang="es-ES_tradnl" dirty="0" err="1"/>
              <a:t>Burkov</a:t>
            </a:r>
            <a:r>
              <a:rPr lang="es-ES_tradnl" dirty="0"/>
              <a:t> (Ed. True Positive Inc.)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in </a:t>
            </a:r>
            <a:r>
              <a:rPr lang="es-ES_tradnl" dirty="0" err="1"/>
              <a:t>Action</a:t>
            </a:r>
            <a:r>
              <a:rPr lang="es-ES_tradnl" dirty="0"/>
              <a:t> - Ben Wilson (Manning)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220776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z="1400" smtClean="0"/>
              <a:t>11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D1726A8-E5EF-07BB-81E7-C8F1214D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3" y="6220777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Ciclo de vida de un proyecto de Aprendizaje Automático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3" y="6413889"/>
            <a:ext cx="593110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Operaciones de Aprendizaje Automático I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BE145D-75B6-80CD-C78A-F3E69BBE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3" y="6220777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8D1B1B-24B4-7FCE-E669-C61AD30E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3E2A487-3669-2487-03EE-7A1F4D3F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73578D-1C27-462E-1732-F46076B5E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E3C411D-27AA-E62D-7CE8-43480CC1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322" y="6416674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2506D61-9482-2774-4B1D-C7245036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F8280CF-699E-9A1F-C152-24D96AB6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</a:t>
            </a:r>
          </a:p>
          <a:p>
            <a:r>
              <a:rPr lang="es-ES_tradnl" sz="2400" dirty="0"/>
              <a:t>Algunas clases desarrollaremos algún </a:t>
            </a:r>
            <a:r>
              <a:rPr lang="es-ES_tradnl" sz="2400" i="1" dirty="0" err="1"/>
              <a:t>hands-on</a:t>
            </a:r>
            <a:r>
              <a:rPr lang="es-ES_tradnl" sz="2400" dirty="0"/>
              <a:t> para familiarizarnos con las herramientas.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3" y="6220777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65CAD2-1BAA-3FAA-7809-DBB1D14E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452AC83-33E7-AB37-7162-1BBC6410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447FD5E-B9AA-9A0E-0FA6-EFCF509CC830}"/>
              </a:ext>
            </a:extLst>
          </p:cNvPr>
          <p:cNvSpPr txBox="1">
            <a:spLocks/>
          </p:cNvSpPr>
          <p:nvPr/>
        </p:nvSpPr>
        <p:spPr>
          <a:xfrm>
            <a:off x="611093" y="6413889"/>
            <a:ext cx="593110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044B5F8-A7E1-A75C-C7CA-F99DC57C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90A9C-FBB6-79D9-2732-2620896E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23192-3051-4231-2777-A0AA7AD47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3114E-6670-6B83-239F-6907AFB6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A7977-C8F4-A1FA-8ECF-CB24A29A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4158-CA6C-D157-ABEF-04270538E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5B6E-CB53-8FA6-2A2D-415D687B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Aula virtual </a:t>
            </a:r>
          </a:p>
          <a:p>
            <a:pPr marL="0" indent="0">
              <a:buNone/>
            </a:pPr>
            <a:r>
              <a:rPr lang="es-ES_tradnl" sz="2000" dirty="0"/>
              <a:t>	</a:t>
            </a:r>
            <a:r>
              <a:rPr lang="es-ES_tradnl" sz="2000" dirty="0">
                <a:hlinkClick r:id="rId2"/>
              </a:rPr>
              <a:t>https://</a:t>
            </a:r>
            <a:r>
              <a:rPr lang="es-ES_tradnl" sz="2000" dirty="0" err="1">
                <a:hlinkClick r:id="rId2"/>
              </a:rPr>
              <a:t>campusposgrado.fi.uba.ar</a:t>
            </a:r>
            <a:r>
              <a:rPr lang="es-ES_tradnl" sz="2000" dirty="0">
                <a:hlinkClick r:id="rId2"/>
              </a:rPr>
              <a:t>/</a:t>
            </a:r>
            <a:r>
              <a:rPr lang="es-ES_tradnl" sz="2000" dirty="0" err="1">
                <a:hlinkClick r:id="rId2"/>
              </a:rPr>
              <a:t>course</a:t>
            </a:r>
            <a:r>
              <a:rPr lang="es-ES_tradnl" sz="2000" dirty="0">
                <a:hlinkClick r:id="rId2"/>
              </a:rPr>
              <a:t>/</a:t>
            </a:r>
            <a:r>
              <a:rPr lang="es-ES_tradnl" sz="2000" dirty="0" err="1">
                <a:hlinkClick r:id="rId2"/>
              </a:rPr>
              <a:t>view.php?id</a:t>
            </a:r>
            <a:r>
              <a:rPr lang="es-ES_tradnl" sz="2000" dirty="0">
                <a:hlinkClick r:id="rId2"/>
              </a:rPr>
              <a:t>=245</a:t>
            </a:r>
            <a:endParaRPr lang="es-ES_tradnl" sz="2000" dirty="0"/>
          </a:p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3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Foro de consulta en el aula virtual</a:t>
            </a:r>
          </a:p>
          <a:p>
            <a:pPr lvl="1"/>
            <a:r>
              <a:rPr lang="es-ES_tradnl" sz="2000" dirty="0"/>
              <a:t>Correo (consultas generales envíen con copia a los dos)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n-US" sz="1800" dirty="0">
                <a:hlinkClick r:id="rId4"/>
              </a:rPr>
              <a:t>facundolucianna@gmail.com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2E9EC0-CAAD-6380-84B2-5452824F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3" y="6220777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957F258-3D68-12B8-2FBB-DA5E50E0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333F405-C457-DCF2-4698-448BB3CAB7B7}"/>
              </a:ext>
            </a:extLst>
          </p:cNvPr>
          <p:cNvSpPr txBox="1">
            <a:spLocks/>
          </p:cNvSpPr>
          <p:nvPr/>
        </p:nvSpPr>
        <p:spPr>
          <a:xfrm>
            <a:off x="611093" y="6413889"/>
            <a:ext cx="593110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24C57B-9432-2777-0170-A815F024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B5D49E-7454-CDB1-F19D-8D0605558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F5305A-004E-19CC-1B4A-ADB1F56A4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DE4FE-5A43-FE55-0278-87063584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292584E-7A76-E255-42D0-FBE86B6B9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C50B2-6CD2-B528-14EC-B65D1773CE4D}"/>
              </a:ext>
            </a:extLst>
          </p:cNvPr>
          <p:cNvSpPr txBox="1">
            <a:spLocks/>
          </p:cNvSpPr>
          <p:nvPr/>
        </p:nvSpPr>
        <p:spPr>
          <a:xfrm>
            <a:off x="611093" y="6413889"/>
            <a:ext cx="593110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5E68D7-32DB-3F08-79CB-ACEE388F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Realicemos un </a:t>
            </a:r>
            <a:r>
              <a:rPr lang="es-ES_tradnl" sz="2000" i="1" dirty="0" err="1"/>
              <a:t>Hands-on</a:t>
            </a:r>
            <a:r>
              <a:rPr lang="es-ES_tradnl" sz="2000" dirty="0"/>
              <a:t> de cómo llevar nuestro desarrollo de una notebook a archivos fuentes usando buenas prácticas…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F47760-FE2E-E1D2-57C2-C330D3F8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5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380219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_tradnl" sz="2400" dirty="0"/>
              <a:t>La evaluación de los conocimientos impartidos durante las clases será a modo de entrega de un trabajo práctico final en dos partes. El trabajo es obligatoriamente grupal (máximo 6 personas).</a:t>
            </a:r>
          </a:p>
          <a:p>
            <a:r>
              <a:rPr lang="es-ES_tradnl" sz="2400" dirty="0"/>
              <a:t>La fecha de entrega de la primera parte es en la clase 5 y la entrega final es 7 días después de la última clase.</a:t>
            </a:r>
          </a:p>
          <a:p>
            <a:r>
              <a:rPr lang="es-ES_tradnl" sz="2400" dirty="0"/>
              <a:t>La idea de este trabajo es suponer que trabajamos para 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ML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Models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something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more Inc., </a:t>
            </a:r>
            <a:r>
              <a:rPr lang="es-ES_tradnl" sz="2400" dirty="0"/>
              <a:t>la cual ofrece un servicio que proporciona modelos mediante una REST API o predicción por lote. </a:t>
            </a:r>
          </a:p>
          <a:p>
            <a:r>
              <a:rPr lang="es-ES_tradnl" sz="2400" dirty="0"/>
              <a:t>Internamente, tanto para realizar tareas de </a:t>
            </a:r>
            <a:r>
              <a:rPr lang="es-ES_tradnl" sz="2400" dirty="0" err="1"/>
              <a:t>DataOps</a:t>
            </a:r>
            <a:r>
              <a:rPr lang="es-ES_tradnl" sz="2400" dirty="0"/>
              <a:t> como de </a:t>
            </a:r>
            <a:r>
              <a:rPr lang="es-ES_tradnl" sz="2400" dirty="0" err="1"/>
              <a:t>MLOps</a:t>
            </a:r>
            <a:r>
              <a:rPr lang="es-ES_tradnl" sz="2400" dirty="0"/>
              <a:t>, la empresa cuenta con Apache </a:t>
            </a:r>
            <a:r>
              <a:rPr lang="es-ES_tradnl" sz="2400" dirty="0" err="1"/>
              <a:t>Airflow</a:t>
            </a:r>
            <a:r>
              <a:rPr lang="es-ES_tradnl" sz="2400" dirty="0"/>
              <a:t> y </a:t>
            </a:r>
            <a:r>
              <a:rPr lang="es-ES_tradnl" sz="2400" dirty="0" err="1"/>
              <a:t>MLflow</a:t>
            </a:r>
            <a:r>
              <a:rPr lang="es-ES_tradnl" sz="2400" dirty="0"/>
              <a:t>. También dispone de un Data Lake en S3.</a:t>
            </a:r>
          </a:p>
          <a:p>
            <a:r>
              <a:rPr lang="es-ES_tradnl" sz="2400" dirty="0"/>
              <a:t>Tenemos dos diferentes tipos de tareas (modo local o modo en contenedores) que lo vemos más adelante.</a:t>
            </a:r>
          </a:p>
          <a:p>
            <a:endParaRPr lang="es-ES_tradnl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60D8FBA-294C-512E-DEE4-1380F1D3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3" y="6220777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El sistema está desarrollado en Docker y la base se encuentra en: </a:t>
            </a:r>
            <a:r>
              <a:rPr lang="es-ES_tradnl" sz="1600" dirty="0">
                <a:hlinkClick r:id="rId2"/>
              </a:rPr>
              <a:t>https://github.com/facundolucianna/amq2-service-ml</a:t>
            </a: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F34863E-8AF7-097E-41FE-64B0671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76" y="2372256"/>
            <a:ext cx="6549748" cy="384852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A3734F-90DF-24F5-6E7C-27223F72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3" y="6220777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Para ayudarlos, pueden encontrar un ejemplo en: </a:t>
            </a:r>
            <a:r>
              <a:rPr lang="es-ES_tradnl" sz="1600" dirty="0">
                <a:hlinkClick r:id="rId2"/>
              </a:rPr>
              <a:t>https://github.com/facundolucianna/amq2-service-ml/tree/example_implementation</a:t>
            </a:r>
            <a:endParaRPr lang="es-ES_tradnl" sz="1600" dirty="0"/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6</a:t>
            </a:fld>
            <a:endParaRPr lang="en-US" dirty="0"/>
          </a:p>
        </p:txBody>
      </p:sp>
      <p:pic>
        <p:nvPicPr>
          <p:cNvPr id="8" name="Picture 7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2A73B944-F157-9D5C-DB51-3EAFE057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85" y="2592014"/>
            <a:ext cx="7772400" cy="368893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4218F6B-14E8-2AD6-7D7F-85803F4E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3" y="6220777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791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_tradnl" sz="2400" dirty="0"/>
              <a:t>Ofrecemos tres tipos de evaluaciones: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local </a:t>
            </a:r>
            <a:r>
              <a:rPr lang="es-ES_tradnl" sz="2400" dirty="0"/>
              <a:t>(nota entre 6 y 8): Implementar en local un ciclo de desarrollo del modelo que desarrollaron en Aprendizaje de Máquina hasta la generación final del artefacto del modelo entrenado. Deben usar un orquestador y buenas prácticas de desarrollo con buena documentación.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en contenedores </a:t>
            </a:r>
            <a:r>
              <a:rPr lang="es-ES_tradnl" sz="2400" dirty="0"/>
              <a:t>(nota entre 8 y 10): Implementar el modelo que desarrollaron en Aprendizaje de Máquina en el ambiente productivo. Para ello, pueden usar los recursos que consideren apropiado. Los servicios disponibles de base son Apache </a:t>
            </a:r>
            <a:r>
              <a:rPr lang="es-ES_tradnl" sz="2400" dirty="0" err="1"/>
              <a:t>Airflow</a:t>
            </a:r>
            <a:r>
              <a:rPr lang="es-ES_tradnl" sz="2400" dirty="0"/>
              <a:t>, </a:t>
            </a:r>
            <a:r>
              <a:rPr lang="es-ES_tradnl" sz="2400" dirty="0" err="1"/>
              <a:t>MLflow</a:t>
            </a:r>
            <a:r>
              <a:rPr lang="es-ES_tradnl" sz="2400" dirty="0"/>
              <a:t>, </a:t>
            </a:r>
            <a:r>
              <a:rPr lang="es-ES_tradnl" sz="2400" dirty="0" err="1"/>
              <a:t>PostgresSQL</a:t>
            </a:r>
            <a:r>
              <a:rPr lang="es-ES_tradnl" sz="2400" dirty="0"/>
              <a:t>, </a:t>
            </a:r>
            <a:r>
              <a:rPr lang="es-ES_tradnl" sz="2400" dirty="0" err="1"/>
              <a:t>MinIO</a:t>
            </a:r>
            <a:r>
              <a:rPr lang="es-ES_tradnl" sz="2400" dirty="0"/>
              <a:t>, </a:t>
            </a:r>
            <a:r>
              <a:rPr lang="es-ES_tradnl" sz="2400" dirty="0" err="1"/>
              <a:t>FastAPI</a:t>
            </a:r>
            <a:r>
              <a:rPr lang="es-ES_tradnl" sz="2400" dirty="0"/>
              <a:t>. Todo está montado en Docker, por lo que además deben instalado Docker. </a:t>
            </a:r>
          </a:p>
          <a:p>
            <a:endParaRPr lang="es-ES_tradnl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48E8BB-FAA0-0450-9D86-95BC22C5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3" y="6220777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230012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_tradnl" sz="2200" dirty="0"/>
              <a:t>Lenguaje de Programación</a:t>
            </a:r>
          </a:p>
          <a:p>
            <a:pPr lvl="1"/>
            <a:r>
              <a:rPr lang="es-ES_tradnl" sz="1800" dirty="0"/>
              <a:t>Python &gt;=3.10</a:t>
            </a:r>
          </a:p>
          <a:p>
            <a:pPr lvl="1"/>
            <a:r>
              <a:rPr lang="es-ES_tradnl" sz="1800" dirty="0" err="1"/>
              <a:t>Poetry</a:t>
            </a:r>
            <a:r>
              <a:rPr lang="es-ES_tradnl" sz="1800" dirty="0"/>
              <a:t> / </a:t>
            </a:r>
            <a:r>
              <a:rPr lang="es-ES_tradnl" sz="1800" dirty="0" err="1"/>
              <a:t>Pip</a:t>
            </a:r>
            <a:r>
              <a:rPr lang="es-ES_tradnl" sz="1800" dirty="0"/>
              <a:t> / </a:t>
            </a:r>
            <a:r>
              <a:rPr lang="es-ES_tradnl" sz="1800" dirty="0" err="1"/>
              <a:t>Conda</a:t>
            </a:r>
            <a:r>
              <a:rPr lang="es-ES_tradnl" sz="1800" dirty="0"/>
              <a:t> para instalar librerías</a:t>
            </a:r>
          </a:p>
          <a:p>
            <a:r>
              <a:rPr lang="es-ES_tradnl" sz="2200" dirty="0"/>
              <a:t>Librerías</a:t>
            </a:r>
          </a:p>
          <a:p>
            <a:pPr lvl="1"/>
            <a:r>
              <a:rPr lang="es-ES_tradnl" sz="1800" dirty="0" err="1"/>
              <a:t>MLflow</a:t>
            </a:r>
            <a:endParaRPr lang="es-ES_tradnl" sz="1800" dirty="0"/>
          </a:p>
          <a:p>
            <a:pPr lvl="1"/>
            <a:r>
              <a:rPr lang="es-ES_tradnl" sz="1800" dirty="0"/>
              <a:t>Librerías de manejo de datos y de modelos de aprendizaje automático.</a:t>
            </a:r>
          </a:p>
          <a:p>
            <a:pPr lvl="1"/>
            <a:r>
              <a:rPr lang="es-ES_tradnl" sz="1800" dirty="0" err="1"/>
              <a:t>Jupiter</a:t>
            </a:r>
            <a:r>
              <a:rPr lang="es-ES_tradnl" sz="1800" dirty="0"/>
              <a:t> Notebook</a:t>
            </a:r>
          </a:p>
          <a:p>
            <a:r>
              <a:rPr lang="es-ES_tradnl" sz="2200" dirty="0"/>
              <a:t>Herramientas</a:t>
            </a:r>
          </a:p>
          <a:p>
            <a:pPr lvl="1"/>
            <a:r>
              <a:rPr lang="es-ES_tradnl" sz="1800" dirty="0"/>
              <a:t>GitHub para repositorios</a:t>
            </a:r>
          </a:p>
          <a:p>
            <a:pPr lvl="1"/>
            <a:r>
              <a:rPr lang="es-ES_tradnl" sz="1800" dirty="0"/>
              <a:t>Docker</a:t>
            </a:r>
          </a:p>
          <a:p>
            <a:pPr lvl="1"/>
            <a:r>
              <a:rPr lang="es-ES_tradnl" sz="1800" dirty="0"/>
              <a:t>Apache </a:t>
            </a:r>
            <a:r>
              <a:rPr lang="es-ES_tradnl" sz="1800" dirty="0" err="1"/>
              <a:t>Airflow</a:t>
            </a:r>
            <a:endParaRPr lang="es-ES_tradnl" sz="1800" dirty="0"/>
          </a:p>
          <a:p>
            <a:r>
              <a:rPr lang="es-ES_tradnl" sz="2200" dirty="0"/>
              <a:t>IDE Recomendados </a:t>
            </a:r>
          </a:p>
          <a:p>
            <a:pPr lvl="1"/>
            <a:r>
              <a:rPr lang="es-ES_tradnl" sz="1800" dirty="0"/>
              <a:t>Visual Studio </a:t>
            </a:r>
            <a:r>
              <a:rPr lang="es-ES_tradnl" sz="1800" dirty="0" err="1"/>
              <a:t>Code</a:t>
            </a:r>
            <a:endParaRPr lang="es-ES_tradnl" sz="1800" dirty="0"/>
          </a:p>
          <a:p>
            <a:pPr lvl="1"/>
            <a:r>
              <a:rPr lang="es-ES_tradnl" sz="1800" dirty="0" err="1"/>
              <a:t>PyCharm</a:t>
            </a:r>
            <a:r>
              <a:rPr lang="es-ES_tradnl" sz="1800" dirty="0"/>
              <a:t> </a:t>
            </a:r>
            <a:r>
              <a:rPr lang="es-ES_tradnl" sz="1800" dirty="0" err="1"/>
              <a:t>Community</a:t>
            </a:r>
            <a:r>
              <a:rPr lang="es-ES_tradnl" sz="1800" dirty="0"/>
              <a:t> </a:t>
            </a:r>
            <a:r>
              <a:rPr lang="es-ES_tradnl" sz="1800" dirty="0" err="1"/>
              <a:t>Edition</a:t>
            </a:r>
            <a:r>
              <a:rPr lang="es-ES_tradnl" sz="1800" dirty="0"/>
              <a:t> 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8</a:t>
            </a:fld>
            <a:endParaRPr lang="en-US"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04058-9F8E-BB8F-CAF3-5FF06DD6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2356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9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Ciclo de vida de un proyecto de Aprendizaje Automático.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). Niveles de </a:t>
            </a:r>
            <a:r>
              <a:rPr lang="es-ES_tradnl" dirty="0" err="1"/>
              <a:t>MLOps</a:t>
            </a:r>
            <a:r>
              <a:rPr lang="es-ES_tradnl" dirty="0"/>
              <a:t>. Entorno productivo. Buenas prácticas de programación.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851399"/>
            <a:ext cx="989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Desarrollo de modelos. Selección del tipo de modelo. Las 4 fases del desarrollo de modelos. Ensambles. Depurando modelos. Entrenamiento distribuido. Métodos de evaluación. Desplegado de modelos. Contenedores y Docker.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10076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4032981"/>
            <a:ext cx="98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Infraestructura. Capa de almacenamiento. Capa de cómputo. Plataforma de ML. </a:t>
            </a:r>
            <a:r>
              <a:rPr lang="es-ES_tradnl" dirty="0" err="1"/>
              <a:t>MLFlow</a:t>
            </a:r>
            <a:r>
              <a:rPr lang="es-ES_tradnl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F04AA-19A5-9996-4FDA-9AD2B9EEEA51}"/>
              </a:ext>
            </a:extLst>
          </p:cNvPr>
          <p:cNvSpPr/>
          <p:nvPr/>
        </p:nvSpPr>
        <p:spPr>
          <a:xfrm>
            <a:off x="559335" y="4809280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C9A612-6AF9-3F2D-25DC-C4C1E2B7E458}"/>
              </a:ext>
            </a:extLst>
          </p:cNvPr>
          <p:cNvSpPr txBox="1"/>
          <p:nvPr/>
        </p:nvSpPr>
        <p:spPr>
          <a:xfrm>
            <a:off x="1148751" y="4725093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Administración de recursos. Orquestadores y sincronizadores. Gestión del flujo de trabajo de ciencia de datos. Apache </a:t>
            </a:r>
            <a:r>
              <a:rPr lang="es-ES_tradnl" dirty="0" err="1"/>
              <a:t>Airflow</a:t>
            </a:r>
            <a:endParaRPr lang="es-ES_tradnl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9FE46C-FBF1-C038-FE76-4AB86743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3" y="6220777"/>
            <a:ext cx="5951533" cy="365125"/>
          </a:xfrm>
        </p:spPr>
        <p:txBody>
          <a:bodyPr/>
          <a:lstStyle/>
          <a:p>
            <a:pPr algn="l"/>
            <a:r>
              <a:rPr lang="es-ES_tradnl" sz="1400" dirty="0"/>
              <a:t>Operaciones de Aprendizaje Automático I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3469</TotalTime>
  <Words>3736</Words>
  <Application>Microsoft Macintosh PowerPoint</Application>
  <PresentationFormat>Widescreen</PresentationFormat>
  <Paragraphs>391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Evaluación</vt:lpstr>
      <vt:lpstr>Evaluación</vt:lpstr>
      <vt:lpstr>Herramientas</vt:lpstr>
      <vt:lpstr>Programa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43</cp:revision>
  <dcterms:created xsi:type="dcterms:W3CDTF">2024-02-08T17:40:43Z</dcterms:created>
  <dcterms:modified xsi:type="dcterms:W3CDTF">2025-03-04T01:57:01Z</dcterms:modified>
</cp:coreProperties>
</file>